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87" r:id="rId2"/>
    <p:sldId id="283" r:id="rId3"/>
    <p:sldId id="284" r:id="rId4"/>
    <p:sldId id="285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101" d="100"/>
          <a:sy n="101" d="100"/>
        </p:scale>
        <p:origin x="132" y="114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2023/8/13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8/13/2023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00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D61BD62-F9ED-7C91-36AD-8EEED2E8F60F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</a:t>
            </a:r>
            <a:endParaRPr lang="en-US" altLang="zh-CN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5764" y="888303"/>
            <a:ext cx="6969397" cy="575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：天球概念与时间系统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02-03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：地心坐标系统及相互转换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：站心坐标系和观测几何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05-06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：人造天体运动方程与二体问题积分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：限制性三体问题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：受摄二体问题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：几种主要摄动的计算及摄动解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：大气阻力摄动，大气密度模型，陨落预报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：初轨确定和精密定轨原理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：轨道类型、动力学特征及轨道转移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：人造天体旋转动力学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：轨道误差和碰撞概率计算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：空间目标编目与空间碎片环境模型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：空间态势感知概念与特性测量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C5E9A1-F7B2-A10C-389E-5A138981E716}"/>
              </a:ext>
            </a:extLst>
          </p:cNvPr>
          <p:cNvSpPr/>
          <p:nvPr/>
        </p:nvSpPr>
        <p:spPr>
          <a:xfrm>
            <a:off x="9440590" y="1052513"/>
            <a:ext cx="2457314" cy="46166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入门：知识点浅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11381CA8-68C6-BB6A-A700-2F23F11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1609" y="2505422"/>
            <a:ext cx="571360" cy="571360"/>
          </a:xfrm>
          <a:prstGeom prst="rect">
            <a:avLst/>
          </a:prstGeom>
        </p:spPr>
      </p:pic>
      <p:pic>
        <p:nvPicPr>
          <p:cNvPr id="10" name="图形 9" descr="眩晕的脸轮廓 纯色填充">
            <a:extLst>
              <a:ext uri="{FF2B5EF4-FFF2-40B4-BE49-F238E27FC236}">
                <a16:creationId xmlns:a16="http://schemas.microsoft.com/office/drawing/2014/main" id="{C48DD813-BA21-FDC6-609F-BF40701DB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1609" y="3573069"/>
            <a:ext cx="571360" cy="571360"/>
          </a:xfrm>
          <a:prstGeom prst="rect">
            <a:avLst/>
          </a:prstGeom>
        </p:spPr>
      </p:pic>
      <p:pic>
        <p:nvPicPr>
          <p:cNvPr id="12" name="图形 11" descr="紧张的脸轮廓 纯色填充">
            <a:extLst>
              <a:ext uri="{FF2B5EF4-FFF2-40B4-BE49-F238E27FC236}">
                <a16:creationId xmlns:a16="http://schemas.microsoft.com/office/drawing/2014/main" id="{612E488C-1DBE-817E-A7AE-34BE5815D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1609" y="3039246"/>
            <a:ext cx="571360" cy="57136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4CD1C4-3CE2-FF71-EC41-3BD9E98D3D6E}"/>
              </a:ext>
            </a:extLst>
          </p:cNvPr>
          <p:cNvSpPr/>
          <p:nvPr/>
        </p:nvSpPr>
        <p:spPr>
          <a:xfrm>
            <a:off x="8312969" y="2560270"/>
            <a:ext cx="3321958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必须掌握，不懂赶紧问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068A26-5D15-9FB1-6DB7-873A50321B50}"/>
              </a:ext>
            </a:extLst>
          </p:cNvPr>
          <p:cNvSpPr/>
          <p:nvPr/>
        </p:nvSpPr>
        <p:spPr>
          <a:xfrm>
            <a:off x="8312969" y="3100053"/>
            <a:ext cx="3041745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拓展学习，随缘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6B75B-97FF-CAB9-CC4F-4C6C7D63E5B6}"/>
              </a:ext>
            </a:extLst>
          </p:cNvPr>
          <p:cNvSpPr/>
          <p:nvPr/>
        </p:nvSpPr>
        <p:spPr>
          <a:xfrm>
            <a:off x="8319141" y="3627916"/>
            <a:ext cx="3868414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混个脸熟，记住我名字就行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08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航天器定轨理论与应用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天体力学基础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参考坐标系及航天应用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球面天文学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 封面标注了内容参考书目章节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主要参考书目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D47741-6932-8E86-9120-D10F997D0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613" y="855323"/>
            <a:ext cx="2179840" cy="3006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0AAEC4-E2E3-2A99-CD3B-95520022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167" y="4190413"/>
            <a:ext cx="1360576" cy="1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DFA041-BCB5-D47D-0506-8488AA22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947" y="4190413"/>
            <a:ext cx="1132776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98F423-3AD7-3EC9-B650-E6DB466D7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041" y="4190413"/>
            <a:ext cx="1203026" cy="1800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4DEC76A-CB38-320F-CA70-C4BAF4D09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75" y="852609"/>
            <a:ext cx="1801953" cy="250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6DBB21-7128-A2B1-D603-56B0CE154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024" y="4190413"/>
            <a:ext cx="1264626" cy="1800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FAE934-87D8-4C8F-8C14-7C36A2907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1778" r="3813" b="1482"/>
          <a:stretch/>
        </p:blipFill>
        <p:spPr bwMode="auto">
          <a:xfrm>
            <a:off x="10449632" y="1710651"/>
            <a:ext cx="1591345" cy="215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3BE14D-8059-A91E-0720-599DDEF4E4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1343" y="855323"/>
            <a:ext cx="1645636" cy="25346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1DCE3E-539F-BC67-FBB3-E5E2D61D4FE5}"/>
              </a:ext>
            </a:extLst>
          </p:cNvPr>
          <p:cNvSpPr txBox="1"/>
          <p:nvPr/>
        </p:nvSpPr>
        <p:spPr>
          <a:xfrm>
            <a:off x="650839" y="6136814"/>
            <a:ext cx="60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*下载地址：</a:t>
            </a:r>
            <a:r>
              <a:rPr lang="en-GB" altLang="zh-CN" b="1" dirty="0">
                <a:solidFill>
                  <a:srgbClr val="0000FF"/>
                </a:solidFill>
              </a:rPr>
              <a:t>https://git.nddc.pmo.ac.cn/linhouyuan/DAOSSA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D59662-8896-5F06-38DF-B798410D3510}"/>
              </a:ext>
            </a:extLst>
          </p:cNvPr>
          <p:cNvSpPr/>
          <p:nvPr/>
        </p:nvSpPr>
        <p:spPr>
          <a:xfrm>
            <a:off x="2506783" y="1596276"/>
            <a:ext cx="29044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如无特指，本课内的“书”就指这本</a:t>
            </a:r>
            <a:endParaRPr lang="zh-CN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8314D9-2348-9D7E-625E-33952EFDD8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23365" y="4010413"/>
            <a:ext cx="1386361" cy="216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299480E-1AE5-DA72-BD5E-B851B90B4A4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99046" y="1770357"/>
            <a:ext cx="1479691" cy="208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5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08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课上：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板书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讨论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课后：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自己推公式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考核：实习报告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基本概念应用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作不同时间系统的演化图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坐标转换矩阵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判断目标可见性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目标识别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04379" y="1156359"/>
            <a:ext cx="6210300" cy="1082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本课程的教学主战场在课后</a:t>
            </a:r>
            <a:endParaRPr lang="zh-CN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随时提问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授课方式和考核方式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675E23-F6CF-CF0B-2B20-DA324CF7D2BE}"/>
              </a:ext>
            </a:extLst>
          </p:cNvPr>
          <p:cNvSpPr/>
          <p:nvPr/>
        </p:nvSpPr>
        <p:spPr>
          <a:xfrm>
            <a:off x="5340815" y="2587192"/>
            <a:ext cx="3936533" cy="400110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所有操作流程都在教材或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9DE590-E5EB-8591-9383-D352B1616C0F}"/>
              </a:ext>
            </a:extLst>
          </p:cNvPr>
          <p:cNvSpPr/>
          <p:nvPr/>
        </p:nvSpPr>
        <p:spPr>
          <a:xfrm>
            <a:off x="5340815" y="4027606"/>
            <a:ext cx="3668714" cy="338554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需要具备很多基本子程序，提前准备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0D2DBD3-8175-93B2-6BF2-12D40C783CB3}"/>
              </a:ext>
            </a:extLst>
          </p:cNvPr>
          <p:cNvSpPr/>
          <p:nvPr/>
        </p:nvSpPr>
        <p:spPr>
          <a:xfrm>
            <a:off x="5801194" y="4593430"/>
            <a:ext cx="5982818" cy="1809341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要求包含：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报告：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给出中间过程和数据，结论和分析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2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代码：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建议用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方便我修改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发送邮件：</a:t>
            </a:r>
            <a:r>
              <a:rPr lang="en-US" altLang="zh-CN" sz="16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1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r>
              <a:rPr lang="zh-CN" altLang="en-US" sz="1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（容量大）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报告可以修改后重交，评分以最后一次为准，截止第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节课结束（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1-6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010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36758</TotalTime>
  <Words>416</Words>
  <Application>Microsoft Office PowerPoint</Application>
  <PresentationFormat>宽屏</PresentationFormat>
  <Paragraphs>57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华文行楷</vt:lpstr>
      <vt:lpstr>微软雅黑</vt:lpstr>
      <vt:lpstr>Arial</vt:lpstr>
      <vt:lpstr>Calibri</vt:lpstr>
      <vt:lpstr>Times New Roman</vt:lpstr>
      <vt:lpstr>Wingdings</vt:lpstr>
      <vt:lpstr>数学物理科学部 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241</cp:revision>
  <dcterms:created xsi:type="dcterms:W3CDTF">2022-10-24T14:28:29Z</dcterms:created>
  <dcterms:modified xsi:type="dcterms:W3CDTF">2023-08-13T08:59:00Z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